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93" r:id="rId10"/>
    <p:sldId id="294" r:id="rId11"/>
    <p:sldId id="295" r:id="rId12"/>
    <p:sldId id="296" r:id="rId13"/>
    <p:sldId id="298" r:id="rId14"/>
    <p:sldId id="297" r:id="rId15"/>
    <p:sldId id="299" r:id="rId16"/>
    <p:sldId id="300" r:id="rId17"/>
    <p:sldId id="310" r:id="rId18"/>
    <p:sldId id="311" r:id="rId19"/>
    <p:sldId id="302" r:id="rId20"/>
    <p:sldId id="303" r:id="rId21"/>
    <p:sldId id="304" r:id="rId22"/>
    <p:sldId id="305" r:id="rId23"/>
    <p:sldId id="312" r:id="rId24"/>
    <p:sldId id="306" r:id="rId25"/>
    <p:sldId id="307" r:id="rId26"/>
    <p:sldId id="308" r:id="rId27"/>
    <p:sldId id="309" r:id="rId28"/>
    <p:sldId id="313" r:id="rId29"/>
    <p:sldId id="314" r:id="rId30"/>
    <p:sldId id="315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A5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384"/>
    <p:restoredTop sz="79491"/>
  </p:normalViewPr>
  <p:slideViewPr>
    <p:cSldViewPr snapToGrid="0">
      <p:cViewPr varScale="1">
        <p:scale>
          <a:sx n="85" d="100"/>
          <a:sy n="85" d="100"/>
        </p:scale>
        <p:origin x="10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11/13/24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059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DE6E9A-105C-ED1A-430C-08A957835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389D3F-CF3A-33F3-A117-F1FC87746D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B6BB03-FE67-B63B-F09F-A5AA87B8F1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15026A-29D2-CAE8-8BC2-F5041A6F49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1717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0FA64D-2203-55F9-1B06-61C4EB949D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031ACE-9EAC-9201-3F07-0799833FA4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B8C32F-F71F-C6B8-BD11-10EB750A99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C6838B-C228-570A-FBBC-25ED386E0B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4394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35EA60-01C2-6F6E-4504-136636DBDA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74890B-99CE-404E-4611-B56A3FA91B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FD7EA9-8DDF-F829-CB04-61CBA8EF6B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6DB5AE-C83E-9B1B-7DD9-53DB095BF4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3027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67437C-058E-FB7F-70F7-1C256A91D6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C960E57-EC39-82B2-AA6A-473C3F589E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9F56A04-B620-B30E-19C1-1D8B9C6550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BE5583-31BA-721E-315D-D9D67AB0AC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6932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00E315-0FE3-DFD1-7C01-9C6F21A8BC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1F0587-546F-9A5C-0B48-9CEC5E52F2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6840798-CA45-B41D-B708-CE123240E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48D78E-94DC-9A5E-BAD6-E31C2199B3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6237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A916B2-3022-B91D-BCDD-64E6D49BF5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3B853E-4F2B-3677-227A-787466324D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5E8DE0-7530-6E5A-B34D-831E27DBAB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432B00-BE09-5E55-7388-326694476A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562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83E507-995F-DADD-8D36-F884C2009E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2EECD0-DA0B-ACCB-2EA0-D70F709D40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4CE9BA-F3E7-AD07-4B16-4058F3EA2A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AF3642-CBE2-9B0A-7C2E-586D351597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0469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EA130B-E629-4210-7A54-70E828C03F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29BE0D-FDE0-90A1-E340-CA742075CB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8C6085-4B90-3D0F-38C1-622DD00BE8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6CC5BD-3339-1C1E-B471-C8E469C3B1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6058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EFBE8F-CC9D-B96D-B7FE-52CD25A50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7D21078-ACE1-D9CD-FE61-B236975326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7F8E08-B1F0-92DE-866D-0ACF188807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746F0D-4E83-D96E-8627-1B2192C4F8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4751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841A28-6964-2968-7F2B-298ED79385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F4292F-3A4A-7DE5-6697-92EE855731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E1108B-17AD-CC41-2D90-BEDF748CF1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397341-D99A-C4D7-7F47-D69D02AEC5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937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7AFF32-D8F7-84B9-79F5-DE989BAEDA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12FA81-237B-B5CC-ED81-0966564783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7EAA84-1E3A-3A87-9A47-5AD9B90040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B7E3BD-E05D-DD02-8D64-FB2AE8D21F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0162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094E47-80C7-AC51-B7DF-6C5B50BB7B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9170F4-703F-B04B-F6EC-331E754F64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A474BF-DFDE-6756-1163-A783383FA1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Shows what you’ve concentrated on to try to reduce bias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B7D109-17EF-86B0-2FD7-F1B8AF0E2D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2216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95B3C-CAF2-2042-116B-40F538B905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042A1C-B475-DEA5-B9DB-6A6F0AC9B7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B8AB15-11C4-D686-A55C-9F525F9BAC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306E81-491D-6574-AF1C-61934DED6D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3025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7B8AD1-1EF9-0BB1-3832-B33A903F81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AE4B85-F0E5-3712-0F2A-CE46BB9056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7EAD11-E69D-1AAE-E42C-8FE327528A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five interconnected phases represented by each of the ovals: </a:t>
            </a:r>
          </a:p>
          <a:p>
            <a:endParaRPr lang="en-US" dirty="0"/>
          </a:p>
          <a:p>
            <a:r>
              <a:rPr lang="en-US" dirty="0"/>
              <a:t>a user interacting with a system (Interactive Visualization (VIS) of Machine Learning (ML) Data)</a:t>
            </a:r>
          </a:p>
          <a:p>
            <a:endParaRPr lang="en-US" dirty="0"/>
          </a:p>
          <a:p>
            <a:r>
              <a:rPr lang="en-US" dirty="0"/>
              <a:t>the system logging those interactions (Capture Logs)</a:t>
            </a:r>
          </a:p>
          <a:p>
            <a:endParaRPr lang="en-US" dirty="0"/>
          </a:p>
          <a:p>
            <a:r>
              <a:rPr lang="en-US" dirty="0"/>
              <a:t>the system learning from those interactions (Personalization)</a:t>
            </a:r>
          </a:p>
          <a:p>
            <a:endParaRPr lang="en-US" dirty="0"/>
          </a:p>
          <a:p>
            <a:r>
              <a:rPr lang="en-US" dirty="0"/>
              <a:t>the system communicating its learned response to the user (Explainable AI)</a:t>
            </a:r>
          </a:p>
          <a:p>
            <a:endParaRPr lang="en-US" dirty="0"/>
          </a:p>
          <a:p>
            <a:r>
              <a:rPr lang="en-US" dirty="0"/>
              <a:t>and the user interpreting that learned response (User-in-the-Loop Evaluation)</a:t>
            </a:r>
          </a:p>
          <a:p>
            <a:endParaRPr lang="en-US" dirty="0"/>
          </a:p>
          <a:p>
            <a:r>
              <a:rPr lang="en-US" dirty="0"/>
              <a:t>Each of these phases can be roughly categorized by whether the user performs the given phase, the visualization/analytical system, or machine learning within the system.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8983FF-DE74-515B-F811-3B358DF4D2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984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D53DC1-37DE-1FB6-AEA4-85DECFD37B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4BE9FE4-93BD-5337-5A31-0FEF854097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AF4E15-350C-7D6E-5615-E1B09FA69F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7D454-9326-C31E-AFA5-D96599B8B5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1543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7DBFA9-A7B9-5DD8-FC79-D4575BCD36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3E3110-E762-81AD-2F99-C99530C026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B339ADB-CA16-D6DE-85A2-9581192FEA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4B1C01-BDDD-49FA-B67B-6D543FAD0B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894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33E7FB-6D6B-0B4F-93C3-A6A9EA097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8800582-FE58-4062-40E3-D6837F9877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403F38-2C34-7FD3-DADC-BD6FBB569F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D08579-D278-4C0C-C8B8-6EAAECDB5E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4259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F52EA3-1B28-C06F-25BF-627708D4BD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D144BB-18CC-7883-4F71-F683B0DC8D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C574E8-C479-0BF0-907E-BEEE9A0F07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E3B1BE-BA80-5D89-58B6-13EAEF8939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102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6C0F66-EDB3-AE12-9784-3709178D58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5195D1-0A34-AC74-2968-7B8EA3C25C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381F9A-47C0-8096-1C90-7A28073DDF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five interconnected phases represented by each of the ovals: </a:t>
            </a:r>
          </a:p>
          <a:p>
            <a:endParaRPr lang="en-US" dirty="0"/>
          </a:p>
          <a:p>
            <a:r>
              <a:rPr lang="en-US" dirty="0"/>
              <a:t>a user interacting with a system (Interactive Visualization (VIS) of Machine Learning (ML) Data)</a:t>
            </a:r>
          </a:p>
          <a:p>
            <a:endParaRPr lang="en-US" dirty="0"/>
          </a:p>
          <a:p>
            <a:r>
              <a:rPr lang="en-US" dirty="0"/>
              <a:t>the system logging those interactions (Capture Logs)</a:t>
            </a:r>
          </a:p>
          <a:p>
            <a:endParaRPr lang="en-US" dirty="0"/>
          </a:p>
          <a:p>
            <a:r>
              <a:rPr lang="en-US" dirty="0"/>
              <a:t>the system learning from those interactions (Personalization)</a:t>
            </a:r>
          </a:p>
          <a:p>
            <a:endParaRPr lang="en-US" dirty="0"/>
          </a:p>
          <a:p>
            <a:r>
              <a:rPr lang="en-US" dirty="0"/>
              <a:t>the system communicating its learned response to the user (Explainable AI)</a:t>
            </a:r>
          </a:p>
          <a:p>
            <a:endParaRPr lang="en-US" dirty="0"/>
          </a:p>
          <a:p>
            <a:r>
              <a:rPr lang="en-US" dirty="0"/>
              <a:t>and the user interpreting that learned response (User-in-the-Loop Evaluation)</a:t>
            </a:r>
          </a:p>
          <a:p>
            <a:endParaRPr lang="en-US" dirty="0"/>
          </a:p>
          <a:p>
            <a:r>
              <a:rPr lang="en-US" dirty="0"/>
              <a:t>Each of these phases can be roughly categorized by whether the user performs the given phase, the visualization/analytical system, or machine learning within the system.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A2D61D-6CE2-91E8-0197-DD3ECADE8E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9170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9C1F16-D013-7609-2697-87EB726082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B83964-F3E1-FA48-89E5-EC6F460E00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4F14C5-F179-1A68-E5B4-9FBD57A5F0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BE9C1C-A48B-56CB-678B-CA4BC996E1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32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C5BE7B-88CD-EF90-1BCA-A6999EBABB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0CC1C5-30B7-FCAE-7359-530BA78958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AEBBE2-7505-A0BC-F422-16D6EFA769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F5474-92AC-7E11-AF0C-73C33DABB6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5645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03F181-70B7-08FC-9DA0-5DAEDC1E84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0E424D-3486-0FFB-9B94-7845EADAD3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9BDADA4-4B18-9A35-AA57-6684A042A1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. The one visible in the figure shows a bar graph representation of the current distance function. Each bar represents a dimension, and the bar height encodes the weight of that dimension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03BEFF-7D8A-46DA-8896-63E713E8C3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2938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BBC0F5-4F28-7F39-EFBD-B4901D07CC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DF6B25-5253-6E27-190F-57F6A919C7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C21566-D043-EAE3-3803-8B35D469F4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E19E04-CE59-C2BC-632B-CEBFF9CF7E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8269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657684-03FB-0C15-E2B2-2702E1661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EE64AD-556C-660A-BD39-7A123160E6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0B6ABE-CC10-0786-D7E7-3B89D191B1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Updates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A9F746-7627-F4AC-774D-E49CF1B01E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49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6F3542-757B-9058-227C-C14CD3738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10C8F8-C38B-109A-63BB-8297A0D820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F704D4-33E6-BB2A-13E1-EA1D40330A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64DC72-708B-936B-1692-E04AFE6F6D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6506D-5C9B-294C-B2AE-15ACE8B5B9F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701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11/13/24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11/13/24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11/13/24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11/13/24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11/13/24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11/13/24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11/13/24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11/13/24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lumos-webapp-4aeadb3bf30d.herokuapp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visxai.io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879280" cy="3255264"/>
          </a:xfrm>
        </p:spPr>
        <p:txBody>
          <a:bodyPr>
            <a:normAutofit/>
          </a:bodyPr>
          <a:lstStyle/>
          <a:p>
            <a:r>
              <a:rPr lang="en-US" dirty="0"/>
              <a:t>Visual Analytics– Intersection with AI Part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0CF2D0-9A3E-2885-7731-1591287EF4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6C182-527A-2DED-BABF-92859FDBD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EC1DFC-76C5-CFFF-3C0E-F8CA0700FB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Dis-function </a:t>
            </a:r>
            <a:r>
              <a:rPr lang="en-US" sz="2400" dirty="0"/>
              <a:t>Brown et al. 2012</a:t>
            </a:r>
            <a:r>
              <a:rPr lang="en-US" sz="2400" b="1" dirty="0"/>
              <a:t> </a:t>
            </a:r>
            <a:endParaRPr lang="en-US" sz="2400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90403598-4EE0-D0BD-A83A-7CB02E361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668" y="1371600"/>
            <a:ext cx="7772400" cy="5024241"/>
          </a:xfrm>
          <a:prstGeom prst="rect">
            <a:avLst/>
          </a:prstGeom>
        </p:spPr>
      </p:pic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A7F58214-F22F-2AB2-B48A-6647693D717E}"/>
              </a:ext>
            </a:extLst>
          </p:cNvPr>
          <p:cNvSpPr/>
          <p:nvPr/>
        </p:nvSpPr>
        <p:spPr>
          <a:xfrm>
            <a:off x="4126735" y="3610199"/>
            <a:ext cx="1841156" cy="1149178"/>
          </a:xfrm>
          <a:prstGeom prst="wedgeRoundRectCallout">
            <a:avLst>
              <a:gd name="adj1" fmla="val -5435"/>
              <a:gd name="adj2" fmla="val 87126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Raw data. Selected point is highlighted.</a:t>
            </a:r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3AF42D61-0A34-9AF1-70D0-4C8C151C9F2E}"/>
              </a:ext>
            </a:extLst>
          </p:cNvPr>
          <p:cNvSpPr/>
          <p:nvPr/>
        </p:nvSpPr>
        <p:spPr>
          <a:xfrm>
            <a:off x="8533218" y="363349"/>
            <a:ext cx="2765550" cy="1509010"/>
          </a:xfrm>
          <a:prstGeom prst="wedgeRoundRectCallout">
            <a:avLst>
              <a:gd name="adj1" fmla="val -20070"/>
              <a:gd name="adj2" fmla="val 75205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Heatmap of value distribution in each dimension. Selected point is black line.</a:t>
            </a: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232FAF19-DA9D-BE33-F475-E60BF076CDB6}"/>
              </a:ext>
            </a:extLst>
          </p:cNvPr>
          <p:cNvSpPr/>
          <p:nvPr/>
        </p:nvSpPr>
        <p:spPr>
          <a:xfrm>
            <a:off x="5685712" y="2098623"/>
            <a:ext cx="1841156" cy="1149178"/>
          </a:xfrm>
          <a:prstGeom prst="wedgeRoundRectCallout">
            <a:avLst>
              <a:gd name="adj1" fmla="val -94180"/>
              <a:gd name="adj2" fmla="val -22446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MDS Scatter Plot of Data</a:t>
            </a:r>
          </a:p>
        </p:txBody>
      </p:sp>
    </p:spTree>
    <p:extLst>
      <p:ext uri="{BB962C8B-B14F-4D97-AF65-F5344CB8AC3E}">
        <p14:creationId xmlns:p14="http://schemas.microsoft.com/office/powerpoint/2010/main" val="21993625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8F385F-4CA5-2543-2723-8C4B468F99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AE588-D0C2-430B-A686-62E4DD1DE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64E13D-05EF-D756-B146-872E84C01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Dis-function </a:t>
            </a:r>
            <a:r>
              <a:rPr lang="en-US" sz="2400" dirty="0"/>
              <a:t>Brown et al. 2012</a:t>
            </a:r>
            <a:r>
              <a:rPr lang="en-US" sz="2400" b="1" dirty="0"/>
              <a:t> </a:t>
            </a:r>
            <a:endParaRPr lang="en-US" sz="2400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2F33E8A-1A1A-86D6-3C26-237211BB37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668" y="1371600"/>
            <a:ext cx="7772400" cy="5024241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BFE7D5DF-DA84-395C-715F-1B8441D477A8}"/>
              </a:ext>
            </a:extLst>
          </p:cNvPr>
          <p:cNvSpPr/>
          <p:nvPr/>
        </p:nvSpPr>
        <p:spPr>
          <a:xfrm>
            <a:off x="5250372" y="1742444"/>
            <a:ext cx="2765550" cy="1509010"/>
          </a:xfrm>
          <a:prstGeom prst="wedgeRoundRectCallout">
            <a:avLst>
              <a:gd name="adj1" fmla="val 35217"/>
              <a:gd name="adj2" fmla="val 80172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Vis of distance function. 1 bar represents 1 dimension; height represents weight. </a:t>
            </a:r>
          </a:p>
        </p:txBody>
      </p:sp>
    </p:spTree>
    <p:extLst>
      <p:ext uri="{BB962C8B-B14F-4D97-AF65-F5344CB8AC3E}">
        <p14:creationId xmlns:p14="http://schemas.microsoft.com/office/powerpoint/2010/main" val="38403705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90DF9B-EF84-A822-A522-36F234A860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0BFF8-EC35-0347-975E-14E4602ED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E4A3A1-3036-4170-6F0E-FE4B98660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Dis-function </a:t>
            </a:r>
            <a:r>
              <a:rPr lang="en-US" sz="2400" dirty="0"/>
              <a:t>Brown et al. 2012 </a:t>
            </a:r>
          </a:p>
        </p:txBody>
      </p:sp>
      <p:pic>
        <p:nvPicPr>
          <p:cNvPr id="9" name="Picture 8" descr="A close-up of a graph&#10;&#10;Description automatically generated">
            <a:extLst>
              <a:ext uri="{FF2B5EF4-FFF2-40B4-BE49-F238E27FC236}">
                <a16:creationId xmlns:a16="http://schemas.microsoft.com/office/drawing/2014/main" id="{C332BCDE-AA4D-0F98-5915-09388816C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6123" y="1433799"/>
            <a:ext cx="7772400" cy="398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319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6F2383-E09D-94AD-CCCB-242E1FCA32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9E779-B034-6D16-B0D8-7F413B60A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207B328-D297-43AE-97A4-368CEE6E1D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Lumos </a:t>
            </a:r>
            <a:r>
              <a:rPr lang="en-US" sz="2400" dirty="0" err="1"/>
              <a:t>Narechania</a:t>
            </a:r>
            <a:r>
              <a:rPr lang="en-US" sz="2400" dirty="0"/>
              <a:t> et al. 2021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4BE7E8-8789-5B15-4FDB-8E708D8380DC}"/>
              </a:ext>
            </a:extLst>
          </p:cNvPr>
          <p:cNvSpPr txBox="1"/>
          <p:nvPr/>
        </p:nvSpPr>
        <p:spPr>
          <a:xfrm>
            <a:off x="4002373" y="1514005"/>
            <a:ext cx="811046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Try it out: </a:t>
            </a:r>
            <a:r>
              <a:rPr lang="en-US" sz="2400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https://bit.ly/lumos-235-demo </a:t>
            </a:r>
            <a:endParaRPr lang="en-US" sz="2400" dirty="0">
              <a:solidFill>
                <a:schemeClr val="tx2"/>
              </a:solidFill>
            </a:endParaRPr>
          </a:p>
          <a:p>
            <a:endParaRPr lang="en-US" sz="2400" dirty="0">
              <a:solidFill>
                <a:schemeClr val="tx2"/>
              </a:solidFill>
            </a:endParaRPr>
          </a:p>
          <a:p>
            <a:r>
              <a:rPr lang="en-US" sz="2400" dirty="0">
                <a:solidFill>
                  <a:schemeClr val="tx2"/>
                </a:solidFill>
              </a:rPr>
              <a:t>Explore the data. </a:t>
            </a:r>
          </a:p>
          <a:p>
            <a:endParaRPr lang="en-US" sz="2400" dirty="0">
              <a:solidFill>
                <a:schemeClr val="tx2"/>
              </a:solidFill>
            </a:endParaRPr>
          </a:p>
          <a:p>
            <a:r>
              <a:rPr lang="en-US" sz="2400" dirty="0">
                <a:solidFill>
                  <a:schemeClr val="tx2"/>
                </a:solidFill>
              </a:rPr>
              <a:t>What does it show you as you explore? </a:t>
            </a:r>
          </a:p>
        </p:txBody>
      </p:sp>
    </p:spTree>
    <p:extLst>
      <p:ext uri="{BB962C8B-B14F-4D97-AF65-F5344CB8AC3E}">
        <p14:creationId xmlns:p14="http://schemas.microsoft.com/office/powerpoint/2010/main" val="42818715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FBED50-FECC-C82A-B128-10CEB111C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9596F-759D-69B7-8D2E-25A9AE9CD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0C72BD-983F-1D1F-2048-7F5697937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Lumos </a:t>
            </a:r>
            <a:r>
              <a:rPr lang="en-US" sz="2400" dirty="0" err="1"/>
              <a:t>Narechania</a:t>
            </a:r>
            <a:r>
              <a:rPr lang="en-US" sz="2400" dirty="0"/>
              <a:t> et al. 2021 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A7A42B8-11E7-0A5E-3A39-0D90B86039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0726" y="1555360"/>
            <a:ext cx="8243567" cy="416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0621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7592A2-65D1-3578-FBF6-287F43636B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AB28D-6F3A-D825-3AC8-20CA39E79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E7E448D-A1F0-7C67-4DAF-BEA6A87B7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Contextual Assistance </a:t>
            </a:r>
            <a:r>
              <a:rPr lang="en-US" sz="2400" dirty="0"/>
              <a:t>Panwar et al. 2018 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A8B7E8F1-D68E-B1C4-AFAA-4FCF53D9DE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5717" y="1344880"/>
            <a:ext cx="8264666" cy="4514101"/>
          </a:xfrm>
          <a:prstGeom prst="rect">
            <a:avLst/>
          </a:prstGeom>
        </p:spPr>
      </p:pic>
      <p:pic>
        <p:nvPicPr>
          <p:cNvPr id="8" name="Graphic 7" descr="Eyes outline">
            <a:extLst>
              <a:ext uri="{FF2B5EF4-FFF2-40B4-BE49-F238E27FC236}">
                <a16:creationId xmlns:a16="http://schemas.microsoft.com/office/drawing/2014/main" id="{C89D2D97-B173-6EB8-BE8B-EC860BDAB1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38800" y="1888067"/>
            <a:ext cx="3606800" cy="36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104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12E9A0-AB01-3B42-49A5-BE405A7DB0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7B58A-3557-B5BE-7EB3-73D4D0447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EB7C33A-11F6-D782-68C3-236BFBAAF7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Contextual Assistance </a:t>
            </a:r>
            <a:r>
              <a:rPr lang="en-US" sz="2400" dirty="0"/>
              <a:t>Panwar et al. 2018 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A2862A8-B8BB-AA6C-A657-05F645A6EC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9318" y="1282319"/>
            <a:ext cx="6515100" cy="4787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9B7E12-2427-1333-4E82-DD7E90A868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9318" y="1282319"/>
            <a:ext cx="65786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964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4258E1-13BD-51AF-69EE-D9C7C3CE57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4CFE0-4965-2E2D-2107-2C151A19E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07EC6A-4BB0-D3EB-CD14-66C00AA72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Finding Waldo </a:t>
            </a:r>
            <a:r>
              <a:rPr lang="en-US" sz="2400" dirty="0"/>
              <a:t>Brown et al. 2014 </a:t>
            </a:r>
          </a:p>
        </p:txBody>
      </p:sp>
      <p:pic>
        <p:nvPicPr>
          <p:cNvPr id="6" name="Picture 5" descr="A cartoon of a park with many cars and people&#10;&#10;Description automatically generated">
            <a:extLst>
              <a:ext uri="{FF2B5EF4-FFF2-40B4-BE49-F238E27FC236}">
                <a16:creationId xmlns:a16="http://schemas.microsoft.com/office/drawing/2014/main" id="{C63052E5-8631-FCA9-DCAC-138FE71D1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0804" y="1648571"/>
            <a:ext cx="8631609" cy="377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391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93ACCE-9BCE-5674-9F63-A3D086C559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BF58D-1031-5E0B-57AF-0B987623D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399E56-D266-7978-2144-9B640AE54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Finding Waldo </a:t>
            </a:r>
            <a:r>
              <a:rPr lang="en-US" sz="2400" dirty="0"/>
              <a:t>Brown et al. 2014 </a:t>
            </a:r>
          </a:p>
        </p:txBody>
      </p:sp>
      <p:pic>
        <p:nvPicPr>
          <p:cNvPr id="4" name="Picture 3" descr="A diagram of different types of lines&#10;&#10;Description automatically generated with medium confidence">
            <a:extLst>
              <a:ext uri="{FF2B5EF4-FFF2-40B4-BE49-F238E27FC236}">
                <a16:creationId xmlns:a16="http://schemas.microsoft.com/office/drawing/2014/main" id="{3075C3D2-3A16-7566-1D0C-48A81A9EA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0935" y="1311431"/>
            <a:ext cx="7772400" cy="524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1102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3BD58D-00B0-1135-A5B0-8DBA3DA105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E7CD8-2813-817E-672B-6DF2E8B29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7F2F2C8-69AF-DFAB-5E4D-A34733D95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Big Idea</a:t>
            </a:r>
            <a:r>
              <a:rPr lang="en-US" sz="2400" dirty="0"/>
              <a:t>: visual analytic systems learn from user interactions to produce better analyses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How? </a:t>
            </a:r>
          </a:p>
          <a:p>
            <a:pPr marL="0" indent="0">
              <a:buNone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interprets ML model using VA system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interacts with VA system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VA system logs (one or more) interactions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Learning process is initiated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New ML model is communicated to user</a:t>
            </a:r>
          </a:p>
        </p:txBody>
      </p:sp>
      <p:sp>
        <p:nvSpPr>
          <p:cNvPr id="3" name="Curved Up Arrow 2">
            <a:extLst>
              <a:ext uri="{FF2B5EF4-FFF2-40B4-BE49-F238E27FC236}">
                <a16:creationId xmlns:a16="http://schemas.microsoft.com/office/drawing/2014/main" id="{A736A0DB-A17E-CC6C-0F69-2096BA2833CF}"/>
              </a:ext>
            </a:extLst>
          </p:cNvPr>
          <p:cNvSpPr/>
          <p:nvPr/>
        </p:nvSpPr>
        <p:spPr>
          <a:xfrm rot="16200000">
            <a:off x="8727991" y="3719383"/>
            <a:ext cx="2257168" cy="873212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4C5CC166-8F7B-1FBD-96BA-E1EC3286A423}"/>
              </a:ext>
            </a:extLst>
          </p:cNvPr>
          <p:cNvSpPr/>
          <p:nvPr/>
        </p:nvSpPr>
        <p:spPr>
          <a:xfrm>
            <a:off x="3869268" y="3882452"/>
            <a:ext cx="5319702" cy="494676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7589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330C2-52A4-1ABA-980B-56FBC97F3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E50F6-429C-715A-C25C-1C7744AED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cs typeface="Arial"/>
              </a:rPr>
              <a:t>Definitions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ML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AI</a:t>
            </a:r>
          </a:p>
          <a:p>
            <a:pPr marL="355600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cs typeface="Arial"/>
              </a:rPr>
              <a:t>Why do we care?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Explainable AI </a:t>
            </a:r>
          </a:p>
          <a:p>
            <a:pPr marL="858520" lvl="1" indent="-3429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200" dirty="0">
                <a:cs typeface="Arial"/>
              </a:rPr>
              <a:t>ML for Vis</a:t>
            </a:r>
          </a:p>
        </p:txBody>
      </p:sp>
    </p:spTree>
    <p:extLst>
      <p:ext uri="{BB962C8B-B14F-4D97-AF65-F5344CB8AC3E}">
        <p14:creationId xmlns:p14="http://schemas.microsoft.com/office/powerpoint/2010/main" val="1085546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C37076-446B-BEA6-9BA3-E8F9614DE8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44F4D-3C05-D32F-222E-9461B79B4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Interactions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0F4D739-6D66-D19C-21C6-57A7C046E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462159"/>
            <a:ext cx="7315200" cy="552258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Dis-function </a:t>
            </a:r>
            <a:r>
              <a:rPr lang="en-US" sz="2400" dirty="0"/>
              <a:t>Brown et al. 2012</a:t>
            </a:r>
          </a:p>
          <a:p>
            <a:pPr marL="0" indent="0">
              <a:buNone/>
            </a:pPr>
            <a:r>
              <a:rPr lang="en-US" sz="2400" dirty="0"/>
              <a:t>What did they need to log?   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9CDF8A40-253C-E375-0F41-E5AADA5B8B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668" y="1371600"/>
            <a:ext cx="7772400" cy="5024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2039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A8761B-6AE7-F845-D337-A59A1ED36A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7AF07-F0DF-1605-E6C1-FEADEF1E8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Interactions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D72B985-F9B0-5857-0E9E-7CB96B365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434715"/>
            <a:ext cx="7315200" cy="555003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Lumos </a:t>
            </a:r>
            <a:r>
              <a:rPr lang="en-US" sz="2400" dirty="0" err="1"/>
              <a:t>Narechania</a:t>
            </a:r>
            <a:r>
              <a:rPr lang="en-US" sz="2400" dirty="0"/>
              <a:t> et al. 2021</a:t>
            </a:r>
          </a:p>
          <a:p>
            <a:pPr marL="0" indent="0">
              <a:buNone/>
            </a:pPr>
            <a:r>
              <a:rPr lang="en-US" sz="2400" dirty="0"/>
              <a:t>What did they need to log?   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1322DEB-1060-4F15-6479-073B4B9BAA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0726" y="1555360"/>
            <a:ext cx="8243567" cy="416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0813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2FA8D3-AF83-89FE-2B15-26654458F3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7DD40-0BFA-3756-6D46-4BE32F687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Interactions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80EFC9C-C700-097E-52F4-DCA822D05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404734"/>
            <a:ext cx="7315200" cy="558001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Contextual Assistance Panwar</a:t>
            </a:r>
            <a:r>
              <a:rPr lang="en-US" sz="2400" dirty="0"/>
              <a:t> et al. 2018</a:t>
            </a:r>
          </a:p>
          <a:p>
            <a:pPr marL="0" indent="0">
              <a:buNone/>
            </a:pPr>
            <a:r>
              <a:rPr lang="en-US" sz="2400" dirty="0"/>
              <a:t>What did they need to log?   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0F127D49-7C9F-F299-5EED-57CACEE29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5717" y="1344880"/>
            <a:ext cx="8264666" cy="4514101"/>
          </a:xfrm>
          <a:prstGeom prst="rect">
            <a:avLst/>
          </a:prstGeom>
        </p:spPr>
      </p:pic>
      <p:pic>
        <p:nvPicPr>
          <p:cNvPr id="8" name="Graphic 7" descr="Eyes outline">
            <a:extLst>
              <a:ext uri="{FF2B5EF4-FFF2-40B4-BE49-F238E27FC236}">
                <a16:creationId xmlns:a16="http://schemas.microsoft.com/office/drawing/2014/main" id="{2DF034A6-29BE-1B98-023E-4413F630E1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38800" y="1888067"/>
            <a:ext cx="3606800" cy="36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2960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32D8DC-8FEE-7B26-E73A-C53EE5458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0ABF0-06CE-0F81-F1D2-E23798E13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Interactions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0B75D9D-5821-3206-CE9D-82136361D7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704538"/>
            <a:ext cx="7315200" cy="528021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Finding Waldo </a:t>
            </a:r>
            <a:r>
              <a:rPr lang="en-US" sz="2400" dirty="0"/>
              <a:t>Brown et al. 2014 </a:t>
            </a:r>
          </a:p>
          <a:p>
            <a:pPr marL="0" indent="0">
              <a:buNone/>
            </a:pPr>
            <a:r>
              <a:rPr lang="en-US" sz="2400" dirty="0"/>
              <a:t>What did they need to log?</a:t>
            </a:r>
          </a:p>
        </p:txBody>
      </p:sp>
      <p:pic>
        <p:nvPicPr>
          <p:cNvPr id="6" name="Picture 5" descr="A cartoon of a park with many cars and people&#10;&#10;Description automatically generated">
            <a:extLst>
              <a:ext uri="{FF2B5EF4-FFF2-40B4-BE49-F238E27FC236}">
                <a16:creationId xmlns:a16="http://schemas.microsoft.com/office/drawing/2014/main" id="{ED52E752-284B-E266-A88B-5320D7521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0804" y="1648571"/>
            <a:ext cx="8631609" cy="377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3180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867916-E279-4C73-5BAD-497814779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03676-A533-443A-4F4E-D073DF1E6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Logging Interactions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770970B-78EF-F54D-687F-CE09924EB2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24458"/>
            <a:ext cx="7315200" cy="5160289"/>
          </a:xfrm>
        </p:spPr>
        <p:txBody>
          <a:bodyPr anchor="t">
            <a:normAutofit/>
          </a:bodyPr>
          <a:lstStyle/>
          <a:p>
            <a:r>
              <a:rPr lang="en-US" sz="2400" dirty="0"/>
              <a:t>Need to choose carefully about “what” to capture</a:t>
            </a:r>
          </a:p>
          <a:p>
            <a:endParaRPr lang="en-US" sz="2400" dirty="0"/>
          </a:p>
          <a:p>
            <a:pPr marL="857250" lvl="1" indent="-457200">
              <a:buFont typeface="Lucida Grande"/>
              <a:buChar char="-"/>
            </a:pPr>
            <a:r>
              <a:rPr lang="en-US" sz="2400" dirty="0"/>
              <a:t>What input steams do we want? 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Clicks? 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Eye gaze?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Mouse strokes</a:t>
            </a:r>
          </a:p>
          <a:p>
            <a:pPr marL="857250" lvl="1" indent="-457200">
              <a:buFont typeface="Lucida Grande"/>
              <a:buChar char="-"/>
            </a:pPr>
            <a:r>
              <a:rPr lang="en-US" sz="2400" dirty="0"/>
              <a:t>Is there important context?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Do we need pixel location? 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Do we need associated data point?</a:t>
            </a:r>
          </a:p>
          <a:p>
            <a:pPr marL="1314450" lvl="2" indent="-457200">
              <a:buFont typeface="Lucida Grande"/>
              <a:buChar char="-"/>
            </a:pPr>
            <a:r>
              <a:rPr lang="en-US" sz="2200" dirty="0"/>
              <a:t>Do we need associated interface element?</a:t>
            </a:r>
          </a:p>
        </p:txBody>
      </p:sp>
    </p:spTree>
    <p:extLst>
      <p:ext uri="{BB962C8B-B14F-4D97-AF65-F5344CB8AC3E}">
        <p14:creationId xmlns:p14="http://schemas.microsoft.com/office/powerpoint/2010/main" val="37131041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ECC169-4710-66A0-73B3-D0A688F81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46F06-CAFA-F783-2517-9589E7C25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977179C-5F43-7CD6-5706-E7A4CE53A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Big Idea</a:t>
            </a:r>
            <a:r>
              <a:rPr lang="en-US" sz="2400" dirty="0"/>
              <a:t>: visual analytic systems learn from user interactions to produce better analyses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How? </a:t>
            </a:r>
          </a:p>
          <a:p>
            <a:pPr marL="0" indent="0">
              <a:buNone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interprets ML model using VA system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interacts with VA system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VA system logs (one or more) interactions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Learning process is initiated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New ML model is communicated to user</a:t>
            </a:r>
          </a:p>
        </p:txBody>
      </p:sp>
      <p:sp>
        <p:nvSpPr>
          <p:cNvPr id="3" name="Curved Up Arrow 2">
            <a:extLst>
              <a:ext uri="{FF2B5EF4-FFF2-40B4-BE49-F238E27FC236}">
                <a16:creationId xmlns:a16="http://schemas.microsoft.com/office/drawing/2014/main" id="{EDF4EDF3-839F-6060-5C5A-CC78748BB4D9}"/>
              </a:ext>
            </a:extLst>
          </p:cNvPr>
          <p:cNvSpPr/>
          <p:nvPr/>
        </p:nvSpPr>
        <p:spPr>
          <a:xfrm rot="16200000">
            <a:off x="8727991" y="3719383"/>
            <a:ext cx="2257168" cy="873212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F189A6BF-40B5-0E6E-EB9E-D6E9C725ACF0}"/>
              </a:ext>
            </a:extLst>
          </p:cNvPr>
          <p:cNvSpPr/>
          <p:nvPr/>
        </p:nvSpPr>
        <p:spPr>
          <a:xfrm>
            <a:off x="3869268" y="4744927"/>
            <a:ext cx="5319702" cy="494676"/>
          </a:xfrm>
          <a:prstGeom prst="fram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8132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3983FE-EBA0-1C92-4FC3-860E50512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78C3A-9471-4EA8-ADC3-E986BE35D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Intersection of AI and Vis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ACF3A4-1623-49E5-E9BE-0FE5A1BD82B6}"/>
              </a:ext>
            </a:extLst>
          </p:cNvPr>
          <p:cNvSpPr txBox="1"/>
          <p:nvPr/>
        </p:nvSpPr>
        <p:spPr>
          <a:xfrm>
            <a:off x="6265719" y="6104729"/>
            <a:ext cx="61029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Machine Learning from User Interaction for Visualization and Analytics: A Workshop-Generated Research Agenda. 2019. </a:t>
            </a:r>
          </a:p>
        </p:txBody>
      </p:sp>
      <p:pic>
        <p:nvPicPr>
          <p:cNvPr id="9" name="Picture 8" descr="A diagram of a machine learning process&#10;&#10;Description automatically generated">
            <a:extLst>
              <a:ext uri="{FF2B5EF4-FFF2-40B4-BE49-F238E27FC236}">
                <a16:creationId xmlns:a16="http://schemas.microsoft.com/office/drawing/2014/main" id="{2508A665-8805-752B-2880-B1A745A920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238" y="945202"/>
            <a:ext cx="8366843" cy="4779818"/>
          </a:xfrm>
          <a:prstGeom prst="rect">
            <a:avLst/>
          </a:prstGeom>
        </p:spPr>
      </p:pic>
      <p:sp>
        <p:nvSpPr>
          <p:cNvPr id="10" name="Frame 9">
            <a:extLst>
              <a:ext uri="{FF2B5EF4-FFF2-40B4-BE49-F238E27FC236}">
                <a16:creationId xmlns:a16="http://schemas.microsoft.com/office/drawing/2014/main" id="{0864B206-D157-05D2-0ABD-82EEB14E189B}"/>
              </a:ext>
            </a:extLst>
          </p:cNvPr>
          <p:cNvSpPr/>
          <p:nvPr/>
        </p:nvSpPr>
        <p:spPr>
          <a:xfrm>
            <a:off x="3572238" y="753763"/>
            <a:ext cx="8366843" cy="2817340"/>
          </a:xfrm>
          <a:prstGeom prst="frame">
            <a:avLst>
              <a:gd name="adj1" fmla="val 467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471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22222E-6 L 0.00143 0.3638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1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D6AD42-6CB1-8A04-D0D0-09E907DB0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04B75-A828-B973-4E80-044B21EB6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99C6CEB7-C975-9C6D-4E6F-C024AA01C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2068643"/>
            <a:ext cx="7315200" cy="176883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dirty="0"/>
              <a:t>First a step back…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Where is AI currently used for decision making? </a:t>
            </a:r>
          </a:p>
        </p:txBody>
      </p:sp>
    </p:spTree>
    <p:extLst>
      <p:ext uri="{BB962C8B-B14F-4D97-AF65-F5344CB8AC3E}">
        <p14:creationId xmlns:p14="http://schemas.microsoft.com/office/powerpoint/2010/main" val="4677677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B286CE-CCE2-C78E-BF60-29DCFFE893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90037-E4D4-280B-181A-ABA66CA45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C6639E52-4B56-68A9-AFE2-ADEA02B26B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590" y="854440"/>
            <a:ext cx="7315200" cy="176883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dirty="0"/>
              <a:t>When AI is used for decision making, who holds more power, the person making the decision or the person affected by it?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153A4D5-6C62-5FC9-B15F-F168FEF67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5590" y="2308388"/>
            <a:ext cx="7772400" cy="3560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4326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4B6D7D-BEA7-37FB-AD34-58BFFB3D1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F387F-951C-F2CC-69FB-98ABECBB5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Explainable AI (XAI)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839B9AAE-6846-1704-D963-6BAC16B22E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590" y="854440"/>
            <a:ext cx="7315200" cy="487058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Big idea: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If AI is going to be used for decision making, we must be able to explain </a:t>
            </a:r>
            <a:r>
              <a:rPr lang="en-US" sz="2400" i="1" dirty="0"/>
              <a:t>how</a:t>
            </a:r>
            <a:r>
              <a:rPr lang="en-US" sz="2400" dirty="0"/>
              <a:t> it produces its decisions.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Using visualization to communicate the inner workings of an AI model is one avenue towards XAI. </a:t>
            </a:r>
          </a:p>
        </p:txBody>
      </p:sp>
    </p:spTree>
    <p:extLst>
      <p:ext uri="{BB962C8B-B14F-4D97-AF65-F5344CB8AC3E}">
        <p14:creationId xmlns:p14="http://schemas.microsoft.com/office/powerpoint/2010/main" val="1387956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5E0DC-14D0-5ACE-A0DC-28D9211E0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88503-59E1-24FA-AF80-EA95B9EF0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Defn</a:t>
            </a:r>
            <a:r>
              <a:rPr lang="en-US" dirty="0"/>
              <a:t>: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2A458-CFA2-5BF2-0916-B0D04B769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12700" indent="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None/>
              <a:tabLst>
                <a:tab pos="194310" algn="l"/>
              </a:tabLst>
            </a:pPr>
            <a:r>
              <a:rPr lang="en-US" sz="2400" b="1" i="0" dirty="0">
                <a:solidFill>
                  <a:schemeClr val="tx2"/>
                </a:solidFill>
                <a:effectLst/>
              </a:rPr>
              <a:t>Machine learning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(</a:t>
            </a:r>
            <a:r>
              <a:rPr lang="en-US" sz="2400" b="1" i="0" dirty="0">
                <a:solidFill>
                  <a:schemeClr val="tx2"/>
                </a:solidFill>
                <a:effectLst/>
              </a:rPr>
              <a:t>ML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) is a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field of study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in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artificial intelligence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concerned with the development and study of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statistical algorithms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that can learn from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data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and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generalize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to unseen data, and thus perform </a:t>
            </a:r>
            <a:r>
              <a:rPr lang="en-US" sz="2400" b="0" i="0" strike="noStrike" dirty="0">
                <a:solidFill>
                  <a:schemeClr val="tx2"/>
                </a:solidFill>
                <a:effectLst/>
              </a:rPr>
              <a:t>tasks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without explicit instructions</a:t>
            </a:r>
          </a:p>
          <a:p>
            <a:pPr marL="12700" indent="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None/>
              <a:tabLst>
                <a:tab pos="194310" algn="l"/>
              </a:tabLst>
            </a:pPr>
            <a:endParaRPr lang="en-US" sz="2400" dirty="0">
              <a:solidFill>
                <a:schemeClr val="tx2"/>
              </a:solidFill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Natural language processing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Computer vision 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Speech recognition 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Email filtering 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Predictive analytics </a:t>
            </a:r>
            <a:endParaRPr lang="en-US" sz="2800" dirty="0">
              <a:solidFill>
                <a:schemeClr val="tx2"/>
              </a:solidFill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93AC25-09B0-8703-31B4-FC5E062D506B}"/>
              </a:ext>
            </a:extLst>
          </p:cNvPr>
          <p:cNvSpPr txBox="1"/>
          <p:nvPr/>
        </p:nvSpPr>
        <p:spPr>
          <a:xfrm>
            <a:off x="6281728" y="6345382"/>
            <a:ext cx="5910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/wiki/Machine_learning#cite_note-1</a:t>
            </a:r>
          </a:p>
        </p:txBody>
      </p:sp>
    </p:spTree>
    <p:extLst>
      <p:ext uri="{BB962C8B-B14F-4D97-AF65-F5344CB8AC3E}">
        <p14:creationId xmlns:p14="http://schemas.microsoft.com/office/powerpoint/2010/main" val="2522156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883E1D-C0AA-A5A9-947E-904D729257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AA227-8D61-CCF0-1B63-931AA14EA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Explainable AI (XAI)</a:t>
            </a: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C66E248D-BEC3-56AD-06D7-0F3FDA527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590" y="854440"/>
            <a:ext cx="7315200" cy="4870580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Let’s explore: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Annual Workshop for Visualization for AI Explainability: </a:t>
            </a:r>
            <a:r>
              <a:rPr lang="en-US" sz="2400" b="1" dirty="0">
                <a:hlinkClick r:id="rId3"/>
              </a:rPr>
              <a:t>https://visxai.io/</a:t>
            </a:r>
            <a:r>
              <a:rPr lang="en-US" sz="2400" b="1" dirty="0"/>
              <a:t> 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Pair up with 1-2 classmates</a:t>
            </a:r>
          </a:p>
          <a:p>
            <a:r>
              <a:rPr lang="en-US" sz="2400" dirty="0"/>
              <a:t>Choose an XAI Vis from the Hall of Fame (bottom of the website) </a:t>
            </a:r>
          </a:p>
          <a:p>
            <a:r>
              <a:rPr lang="en-US" sz="2400" dirty="0"/>
              <a:t>Explore the vis</a:t>
            </a:r>
          </a:p>
          <a:p>
            <a:r>
              <a:rPr lang="en-US" sz="2400" dirty="0"/>
              <a:t>Using </a:t>
            </a:r>
            <a:r>
              <a:rPr lang="en-US" sz="2400" i="1" dirty="0"/>
              <a:t>only</a:t>
            </a:r>
            <a:r>
              <a:rPr lang="en-US" sz="2400" dirty="0"/>
              <a:t> the XAI Vis, create a 5 minute presentation that teaches others how the model works (be prepared to share!)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69688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8373EF-4F88-0CEC-E5A0-587CF5594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291C7-2298-56AE-B3B9-E6F059D0B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Defn</a:t>
            </a:r>
            <a:r>
              <a:rPr lang="en-US" dirty="0"/>
              <a:t>: Artificial Intelligence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B4547-81DA-D400-024B-E5A9B76653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 lnSpcReduction="10000"/>
          </a:bodyPr>
          <a:lstStyle/>
          <a:p>
            <a:pPr marL="12700" indent="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None/>
              <a:tabLst>
                <a:tab pos="194310" algn="l"/>
              </a:tabLst>
            </a:pPr>
            <a:r>
              <a:rPr lang="en-US" sz="2400" b="1" i="0" dirty="0">
                <a:solidFill>
                  <a:schemeClr val="tx2"/>
                </a:solidFill>
                <a:effectLst/>
              </a:rPr>
              <a:t>Artificial intelligence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(</a:t>
            </a:r>
            <a:r>
              <a:rPr lang="en-US" sz="2400" b="1" i="0" dirty="0">
                <a:solidFill>
                  <a:schemeClr val="tx2"/>
                </a:solidFill>
                <a:effectLst/>
              </a:rPr>
              <a:t>AI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) is a 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</a:rPr>
              <a:t>field of research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in 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</a:rPr>
              <a:t>computer science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that develops and studies methods and 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</a:rPr>
              <a:t>software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that enable machines to 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</a:rPr>
              <a:t>perceive their environment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and use </a:t>
            </a:r>
            <a:r>
              <a:rPr lang="en-US" sz="2400" b="0" i="0" u="none" strike="noStrike" dirty="0">
                <a:solidFill>
                  <a:schemeClr val="tx2"/>
                </a:solidFill>
                <a:effectLst/>
              </a:rPr>
              <a:t>learning</a:t>
            </a:r>
            <a:r>
              <a:rPr lang="en-US" sz="2400" b="0" i="0" dirty="0">
                <a:solidFill>
                  <a:schemeClr val="tx2"/>
                </a:solidFill>
                <a:effectLst/>
              </a:rPr>
              <a:t> and intelligence to take actions that maximize their chances of achieving defined goals.</a:t>
            </a:r>
          </a:p>
          <a:p>
            <a:pPr marL="12700" indent="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None/>
              <a:tabLst>
                <a:tab pos="194310" algn="l"/>
              </a:tabLst>
            </a:pPr>
            <a:endParaRPr lang="en-US" sz="2400" dirty="0">
              <a:solidFill>
                <a:schemeClr val="tx2"/>
              </a:solidFill>
              <a:cs typeface="Arial"/>
            </a:endParaRP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Search engines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Recommendation systems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Interacting via speech (ex. Siri)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Autonomous vehicles</a:t>
            </a:r>
          </a:p>
          <a:p>
            <a:pPr marL="469900" indent="-45720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tabLst>
                <a:tab pos="194310" algn="l"/>
              </a:tabLst>
            </a:pPr>
            <a:r>
              <a:rPr lang="en-US" sz="2400" dirty="0">
                <a:solidFill>
                  <a:schemeClr val="tx2"/>
                </a:solidFill>
                <a:cs typeface="Arial"/>
              </a:rPr>
              <a:t>Generative creative tools (ex. ChatGPT)</a:t>
            </a:r>
            <a:endParaRPr lang="en-US" sz="2800" dirty="0">
              <a:solidFill>
                <a:schemeClr val="tx2"/>
              </a:solidFill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DE6548-9D62-B11F-79B0-16D9CACB43FC}"/>
              </a:ext>
            </a:extLst>
          </p:cNvPr>
          <p:cNvSpPr txBox="1"/>
          <p:nvPr/>
        </p:nvSpPr>
        <p:spPr>
          <a:xfrm>
            <a:off x="4409210" y="6377924"/>
            <a:ext cx="77827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/wiki/Artificial_intelligence#CITEREFRussellNorvig2021</a:t>
            </a:r>
          </a:p>
        </p:txBody>
      </p:sp>
    </p:spTree>
    <p:extLst>
      <p:ext uri="{BB962C8B-B14F-4D97-AF65-F5344CB8AC3E}">
        <p14:creationId xmlns:p14="http://schemas.microsoft.com/office/powerpoint/2010/main" val="749171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3CEDE2-2A60-4842-CD07-75E3FD66FA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B5BD4-F82B-C77B-06E8-6890A8110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9E5C3-BF79-9262-B85A-3457ED81AF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3140410"/>
            <a:ext cx="7315200" cy="568036"/>
          </a:xfrm>
        </p:spPr>
        <p:txBody>
          <a:bodyPr anchor="t">
            <a:normAutofit/>
          </a:bodyPr>
          <a:lstStyle/>
          <a:p>
            <a:pPr marL="12700" indent="0">
              <a:lnSpc>
                <a:spcPct val="100000"/>
              </a:lnSpc>
              <a:spcBef>
                <a:spcPts val="1225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None/>
              <a:tabLst>
                <a:tab pos="194310" algn="l"/>
              </a:tabLst>
            </a:pPr>
            <a:r>
              <a:rPr lang="en-US" sz="2800" dirty="0">
                <a:solidFill>
                  <a:schemeClr val="tx2"/>
                </a:solidFill>
                <a:cs typeface="Arial"/>
              </a:rPr>
              <a:t>How do ML/AI intersect with Visual Analytics?</a:t>
            </a:r>
          </a:p>
        </p:txBody>
      </p:sp>
    </p:spTree>
    <p:extLst>
      <p:ext uri="{BB962C8B-B14F-4D97-AF65-F5344CB8AC3E}">
        <p14:creationId xmlns:p14="http://schemas.microsoft.com/office/powerpoint/2010/main" val="4189598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2B03C9-655C-1B94-C540-77C366B1C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E50CD-20AC-5DBB-97C0-7ACE1B65A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Intersection of AI and Vis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2ED5A8-69F4-223D-3616-D1DFEB168B15}"/>
              </a:ext>
            </a:extLst>
          </p:cNvPr>
          <p:cNvSpPr txBox="1"/>
          <p:nvPr/>
        </p:nvSpPr>
        <p:spPr>
          <a:xfrm>
            <a:off x="6265719" y="6104729"/>
            <a:ext cx="61029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Machine Learning from User Interaction for Visualization and Analytics: A Workshop-Generated Research Agenda. 2019. </a:t>
            </a:r>
          </a:p>
        </p:txBody>
      </p:sp>
      <p:pic>
        <p:nvPicPr>
          <p:cNvPr id="9" name="Picture 8" descr="A diagram of a machine learning process&#10;&#10;Description automatically generated">
            <a:extLst>
              <a:ext uri="{FF2B5EF4-FFF2-40B4-BE49-F238E27FC236}">
                <a16:creationId xmlns:a16="http://schemas.microsoft.com/office/drawing/2014/main" id="{90A6A0F2-D2E3-E900-9EC8-7224E5C8C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238" y="945202"/>
            <a:ext cx="8366843" cy="4779818"/>
          </a:xfrm>
          <a:prstGeom prst="rect">
            <a:avLst/>
          </a:prstGeom>
        </p:spPr>
      </p:pic>
      <p:sp>
        <p:nvSpPr>
          <p:cNvPr id="10" name="Frame 9">
            <a:extLst>
              <a:ext uri="{FF2B5EF4-FFF2-40B4-BE49-F238E27FC236}">
                <a16:creationId xmlns:a16="http://schemas.microsoft.com/office/drawing/2014/main" id="{BD2BE0FD-B75C-B09A-213B-0FB0D715E3A8}"/>
              </a:ext>
            </a:extLst>
          </p:cNvPr>
          <p:cNvSpPr/>
          <p:nvPr/>
        </p:nvSpPr>
        <p:spPr>
          <a:xfrm>
            <a:off x="3572238" y="753763"/>
            <a:ext cx="8366843" cy="2817340"/>
          </a:xfrm>
          <a:prstGeom prst="frame">
            <a:avLst>
              <a:gd name="adj1" fmla="val 467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5237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61774B-381F-84B4-3AC1-4CDF9E2CAA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F0C98-0DAA-B10F-FD1A-BDF525315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10E48C-50B6-4293-A9C6-531A847BD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Big Idea</a:t>
            </a:r>
            <a:r>
              <a:rPr lang="en-US" sz="2400" dirty="0"/>
              <a:t>: visual analytic systems learn from user interactions to produce better analyses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How? </a:t>
            </a:r>
          </a:p>
          <a:p>
            <a:pPr marL="0" indent="0">
              <a:buNone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interprets ML model using VA system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User interacts with VA system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VA system logs (one or more) interactions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Learning process is initiated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New ML model is communicated to user</a:t>
            </a:r>
          </a:p>
        </p:txBody>
      </p:sp>
      <p:sp>
        <p:nvSpPr>
          <p:cNvPr id="3" name="Curved Up Arrow 2">
            <a:extLst>
              <a:ext uri="{FF2B5EF4-FFF2-40B4-BE49-F238E27FC236}">
                <a16:creationId xmlns:a16="http://schemas.microsoft.com/office/drawing/2014/main" id="{C1F48FD9-E9B1-45E8-AC76-25FFDA04C725}"/>
              </a:ext>
            </a:extLst>
          </p:cNvPr>
          <p:cNvSpPr/>
          <p:nvPr/>
        </p:nvSpPr>
        <p:spPr>
          <a:xfrm rot="16200000">
            <a:off x="8727991" y="3719383"/>
            <a:ext cx="2257168" cy="873212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775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229BB4-097D-6CCD-A603-BDE02F5473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ED384-4ACC-8657-DCBA-0384E7A1A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from User Interactions (MLUI)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D2ED75-C6B2-841B-0D85-37FBAA51D0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Example: Dis-function </a:t>
            </a:r>
            <a:r>
              <a:rPr lang="en-US" sz="2400" dirty="0"/>
              <a:t>Brown et al. 2012</a:t>
            </a:r>
            <a:r>
              <a:rPr lang="en-US" sz="2400" b="1" dirty="0"/>
              <a:t> </a:t>
            </a:r>
            <a:endParaRPr lang="en-US" sz="2400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385631E-DB61-4A65-80CD-649FDAC7D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668" y="1371600"/>
            <a:ext cx="7772400" cy="5024241"/>
          </a:xfrm>
          <a:prstGeom prst="rect">
            <a:avLst/>
          </a:prstGeom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0D227857-EC0E-9B20-3EFD-A006B1138F6B}"/>
              </a:ext>
            </a:extLst>
          </p:cNvPr>
          <p:cNvSpPr/>
          <p:nvPr/>
        </p:nvSpPr>
        <p:spPr>
          <a:xfrm>
            <a:off x="3572239" y="1680519"/>
            <a:ext cx="3347546" cy="3422822"/>
          </a:xfrm>
          <a:prstGeom prst="frame">
            <a:avLst>
              <a:gd name="adj1" fmla="val 467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EC1B398B-6942-D2B9-DFCD-34B44438D6B1}"/>
              </a:ext>
            </a:extLst>
          </p:cNvPr>
          <p:cNvSpPr/>
          <p:nvPr/>
        </p:nvSpPr>
        <p:spPr>
          <a:xfrm>
            <a:off x="7278131" y="2965622"/>
            <a:ext cx="1841156" cy="1149178"/>
          </a:xfrm>
          <a:prstGeom prst="wedgeRoundRectCallout">
            <a:avLst>
              <a:gd name="adj1" fmla="val -67312"/>
              <a:gd name="adj2" fmla="val -22446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MDS Scatter Plot of Data</a:t>
            </a:r>
          </a:p>
        </p:txBody>
      </p:sp>
    </p:spTree>
    <p:extLst>
      <p:ext uri="{BB962C8B-B14F-4D97-AF65-F5344CB8AC3E}">
        <p14:creationId xmlns:p14="http://schemas.microsoft.com/office/powerpoint/2010/main" val="1219626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331" y="2591591"/>
            <a:ext cx="3411450" cy="167481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lang="en-US" spc="-100" dirty="0"/>
              <a:t>Recall: </a:t>
            </a:r>
            <a:r>
              <a:rPr spc="-100" dirty="0"/>
              <a:t>MDS</a:t>
            </a:r>
            <a:r>
              <a:rPr spc="-175" dirty="0"/>
              <a:t> </a:t>
            </a:r>
            <a:r>
              <a:rPr spc="-105" dirty="0"/>
              <a:t>(Multidimensional</a:t>
            </a:r>
            <a:r>
              <a:rPr spc="-160" dirty="0"/>
              <a:t> </a:t>
            </a:r>
            <a:r>
              <a:rPr spc="-80" dirty="0"/>
              <a:t>Scaling)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725140" y="2591591"/>
            <a:ext cx="8082915" cy="1610697"/>
          </a:xfrm>
          <a:prstGeom prst="rect">
            <a:avLst/>
          </a:prstGeom>
        </p:spPr>
        <p:txBody>
          <a:bodyPr vert="horz" wrap="square" lIns="0" tIns="167640" rIns="0" bIns="0" rtlCol="0">
            <a:spAutoFit/>
          </a:bodyPr>
          <a:lstStyle>
            <a:defPPr>
              <a:defRPr lang="en-US"/>
            </a:defPPr>
            <a:lvl1pPr marL="194310" indent="-181610">
              <a:spcBef>
                <a:spcPts val="132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Char char="•"/>
              <a:tabLst>
                <a:tab pos="194310" algn="l"/>
              </a:tabLst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defRPr>
            </a:lvl1pPr>
            <a:lvl2pPr marL="469900" marR="347980" lvl="1" indent="-182880">
              <a:spcBef>
                <a:spcPts val="520"/>
              </a:spcBef>
              <a:buClr>
                <a:schemeClr val="tx1">
                  <a:lumMod val="75000"/>
                  <a:lumOff val="25000"/>
                </a:schemeClr>
              </a:buClr>
              <a:buSzPct val="80000"/>
              <a:buFont typeface="Lucida Sans Unicode"/>
              <a:buChar char="-"/>
              <a:tabLst>
                <a:tab pos="469900" algn="l"/>
              </a:tabLst>
              <a:defRPr sz="2400" spc="-10">
                <a:solidFill>
                  <a:schemeClr val="tx1">
                    <a:lumMod val="75000"/>
                    <a:lumOff val="25000"/>
                  </a:schemeClr>
                </a:solidFill>
                <a:cs typeface="Arial"/>
              </a:defRPr>
            </a:lvl2pPr>
          </a:lstStyle>
          <a:p>
            <a:pPr marL="469900" indent="-457200">
              <a:buFont typeface="+mj-lt"/>
              <a:buAutoNum type="arabicPeriod"/>
            </a:pPr>
            <a:r>
              <a:rPr dirty="0"/>
              <a:t>Choose a good distance metric</a:t>
            </a:r>
          </a:p>
          <a:p>
            <a:pPr marL="469900" indent="-457200">
              <a:buFont typeface="+mj-lt"/>
              <a:buAutoNum type="arabicPeriod"/>
            </a:pPr>
            <a:r>
              <a:rPr dirty="0"/>
              <a:t>Compute a pairwise distance matrix</a:t>
            </a:r>
          </a:p>
          <a:p>
            <a:pPr marL="469900" indent="-457200">
              <a:buFont typeface="+mj-lt"/>
              <a:buAutoNum type="arabicPeriod"/>
            </a:pPr>
            <a:r>
              <a:rPr dirty="0"/>
              <a:t>Find a 2D embedding that preserves those distances</a:t>
            </a:r>
            <a:endParaRPr lang="en-US" dirty="0"/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7B41428F-6401-254D-485F-70F41290D65D}"/>
              </a:ext>
            </a:extLst>
          </p:cNvPr>
          <p:cNvSpPr/>
          <p:nvPr/>
        </p:nvSpPr>
        <p:spPr>
          <a:xfrm>
            <a:off x="3595816" y="2591591"/>
            <a:ext cx="4695567" cy="658236"/>
          </a:xfrm>
          <a:prstGeom prst="frame">
            <a:avLst>
              <a:gd name="adj1" fmla="val 467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930</TotalTime>
  <Words>1307</Words>
  <Application>Microsoft Macintosh PowerPoint</Application>
  <PresentationFormat>Widescreen</PresentationFormat>
  <Paragraphs>206</Paragraphs>
  <Slides>30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Corbel</vt:lpstr>
      <vt:lpstr>Lucida Grande</vt:lpstr>
      <vt:lpstr>Wingdings 2</vt:lpstr>
      <vt:lpstr>Frame</vt:lpstr>
      <vt:lpstr>Visual Analytics– Intersection with AI Part 1</vt:lpstr>
      <vt:lpstr>Plan for Today</vt:lpstr>
      <vt:lpstr>Defn: Machine Learning</vt:lpstr>
      <vt:lpstr>Defn: Artificial Intelligence </vt:lpstr>
      <vt:lpstr>Discussion</vt:lpstr>
      <vt:lpstr>Intersection of AI and Vis</vt:lpstr>
      <vt:lpstr>Machine Learning from User Interactions (MLUI)</vt:lpstr>
      <vt:lpstr>Machine Learning from User Interactions (MLUI)</vt:lpstr>
      <vt:lpstr>Recall: MDS (Multidimensional Scaling)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Machine Learning from User Interactions (MLUI)</vt:lpstr>
      <vt:lpstr>Logging Interactions</vt:lpstr>
      <vt:lpstr>Logging Interactions</vt:lpstr>
      <vt:lpstr>Logging Interactions</vt:lpstr>
      <vt:lpstr>Logging Interactions</vt:lpstr>
      <vt:lpstr>Logging Interactions</vt:lpstr>
      <vt:lpstr>Machine Learning from User Interactions (MLUI)</vt:lpstr>
      <vt:lpstr>Intersection of AI and Vis</vt:lpstr>
      <vt:lpstr>Discussion</vt:lpstr>
      <vt:lpstr>Power</vt:lpstr>
      <vt:lpstr>Explainable AI (XAI)</vt:lpstr>
      <vt:lpstr>Explainable AI (XAI)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Ab Mosca</cp:lastModifiedBy>
  <cp:revision>38</cp:revision>
  <dcterms:created xsi:type="dcterms:W3CDTF">2023-08-03T18:49:17Z</dcterms:created>
  <dcterms:modified xsi:type="dcterms:W3CDTF">2024-11-13T19:37:59Z</dcterms:modified>
</cp:coreProperties>
</file>

<file path=docProps/thumbnail.jpeg>
</file>